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63" r:id="rId2"/>
    <p:sldId id="258" r:id="rId3"/>
    <p:sldId id="264" r:id="rId4"/>
    <p:sldId id="261" r:id="rId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636" autoAdjust="0"/>
    <p:restoredTop sz="94624" autoAdjust="0"/>
  </p:normalViewPr>
  <p:slideViewPr>
    <p:cSldViewPr snapToGrid="0" snapToObjects="1">
      <p:cViewPr varScale="1">
        <p:scale>
          <a:sx n="66" d="100"/>
          <a:sy n="66" d="100"/>
        </p:scale>
        <p:origin x="45" y="41"/>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53631688896031"/>
          <c:y val="1.4206662382305186E-2"/>
          <c:w val="0.84810318710161225"/>
          <c:h val="0.81741679790026245"/>
        </c:manualLayout>
      </c:layout>
      <c:barChart>
        <c:barDir val="col"/>
        <c:grouping val="stacked"/>
        <c:varyColors val="0"/>
        <c:ser>
          <c:idx val="0"/>
          <c:order val="0"/>
          <c:tx>
            <c:strRef>
              <c:f>Export!$B$4</c:f>
              <c:strCache>
                <c:ptCount val="1"/>
                <c:pt idx="0">
                  <c:v>Q1 Results</c:v>
                </c:pt>
              </c:strCache>
            </c:strRef>
          </c:tx>
          <c:spPr>
            <a:solidFill>
              <a:srgbClr val="2C3E50">
                <a:alpha val="100000"/>
              </a:srgbClr>
            </a:solidFill>
            <a:ln>
              <a:noFill/>
            </a:ln>
            <a:effectLst/>
          </c:spPr>
          <c:invertIfNegative val="0"/>
          <c:cat>
            <c:numRef>
              <c:f>Export!$A$5:$A$7</c:f>
              <c:numCache>
                <c:formatCode>General</c:formatCode>
                <c:ptCount val="3"/>
                <c:pt idx="0">
                  <c:v>2016</c:v>
                </c:pt>
                <c:pt idx="1">
                  <c:v>2017</c:v>
                </c:pt>
                <c:pt idx="2">
                  <c:v>2018</c:v>
                </c:pt>
              </c:numCache>
            </c:numRef>
          </c:cat>
          <c:val>
            <c:numRef>
              <c:f>Export!$B$5:$B$7</c:f>
              <c:numCache>
                <c:formatCode>#,##0;\(#,##0\)</c:formatCode>
                <c:ptCount val="3"/>
                <c:pt idx="0">
                  <c:v>6826</c:v>
                </c:pt>
                <c:pt idx="1">
                  <c:v>57349</c:v>
                </c:pt>
                <c:pt idx="2">
                  <c:v>63436</c:v>
                </c:pt>
              </c:numCache>
            </c:numRef>
          </c:val>
          <c:extLst>
            <c:ext xmlns:c16="http://schemas.microsoft.com/office/drawing/2014/chart" uri="{C3380CC4-5D6E-409C-BE32-E72D297353CC}">
              <c16:uniqueId val="{00000000-1A38-4157-AC97-2018355EF906}"/>
            </c:ext>
          </c:extLst>
        </c:ser>
        <c:ser>
          <c:idx val="1"/>
          <c:order val="1"/>
          <c:tx>
            <c:strRef>
              <c:f>Export!$C$4</c:f>
              <c:strCache>
                <c:ptCount val="1"/>
                <c:pt idx="0">
                  <c:v>Q2 Results</c:v>
                </c:pt>
              </c:strCache>
            </c:strRef>
          </c:tx>
          <c:spPr>
            <a:solidFill>
              <a:srgbClr val="1ABC9C">
                <a:alpha val="100000"/>
              </a:srgbClr>
            </a:solidFill>
            <a:ln>
              <a:noFill/>
            </a:ln>
            <a:effectLst/>
          </c:spPr>
          <c:invertIfNegative val="0"/>
          <c:cat>
            <c:numRef>
              <c:f>Export!$A$5:$A$7</c:f>
              <c:numCache>
                <c:formatCode>General</c:formatCode>
                <c:ptCount val="3"/>
                <c:pt idx="0">
                  <c:v>2016</c:v>
                </c:pt>
                <c:pt idx="1">
                  <c:v>2017</c:v>
                </c:pt>
                <c:pt idx="2">
                  <c:v>2018</c:v>
                </c:pt>
              </c:numCache>
            </c:numRef>
          </c:cat>
          <c:val>
            <c:numRef>
              <c:f>Export!$C$5:$C$7</c:f>
              <c:numCache>
                <c:formatCode>#,##0;\(#,##0\)</c:formatCode>
                <c:ptCount val="3"/>
                <c:pt idx="0">
                  <c:v>28070</c:v>
                </c:pt>
                <c:pt idx="1">
                  <c:v>71024</c:v>
                </c:pt>
                <c:pt idx="2">
                  <c:v>90488</c:v>
                </c:pt>
              </c:numCache>
            </c:numRef>
          </c:val>
          <c:extLst>
            <c:ext xmlns:c16="http://schemas.microsoft.com/office/drawing/2014/chart" uri="{C3380CC4-5D6E-409C-BE32-E72D297353CC}">
              <c16:uniqueId val="{00000001-1A38-4157-AC97-2018355EF906}"/>
            </c:ext>
          </c:extLst>
        </c:ser>
        <c:ser>
          <c:idx val="2"/>
          <c:order val="2"/>
          <c:tx>
            <c:strRef>
              <c:f>Export!$D$4</c:f>
              <c:strCache>
                <c:ptCount val="1"/>
                <c:pt idx="0">
                  <c:v>Q3 Results</c:v>
                </c:pt>
              </c:strCache>
            </c:strRef>
          </c:tx>
          <c:spPr>
            <a:solidFill>
              <a:srgbClr val="F1C40F">
                <a:alpha val="100000"/>
              </a:srgbClr>
            </a:solidFill>
            <a:ln>
              <a:noFill/>
            </a:ln>
            <a:effectLst/>
          </c:spPr>
          <c:invertIfNegative val="0"/>
          <c:cat>
            <c:numRef>
              <c:f>Export!$A$5:$A$7</c:f>
              <c:numCache>
                <c:formatCode>General</c:formatCode>
                <c:ptCount val="3"/>
                <c:pt idx="0">
                  <c:v>2016</c:v>
                </c:pt>
                <c:pt idx="1">
                  <c:v>2017</c:v>
                </c:pt>
                <c:pt idx="2">
                  <c:v>2018</c:v>
                </c:pt>
              </c:numCache>
            </c:numRef>
          </c:cat>
          <c:val>
            <c:numRef>
              <c:f>Export!$D$5:$D$7</c:f>
              <c:numCache>
                <c:formatCode>#,##0;\(#,##0\)</c:formatCode>
                <c:ptCount val="3"/>
                <c:pt idx="0">
                  <c:v>22063</c:v>
                </c:pt>
                <c:pt idx="1">
                  <c:v>63692</c:v>
                </c:pt>
                <c:pt idx="2">
                  <c:v>68072</c:v>
                </c:pt>
              </c:numCache>
            </c:numRef>
          </c:val>
          <c:extLst>
            <c:ext xmlns:c16="http://schemas.microsoft.com/office/drawing/2014/chart" uri="{C3380CC4-5D6E-409C-BE32-E72D297353CC}">
              <c16:uniqueId val="{00000002-1A38-4157-AC97-2018355EF906}"/>
            </c:ext>
          </c:extLst>
        </c:ser>
        <c:ser>
          <c:idx val="3"/>
          <c:order val="3"/>
          <c:tx>
            <c:strRef>
              <c:f>Export!$E$4</c:f>
              <c:strCache>
                <c:ptCount val="1"/>
                <c:pt idx="0">
                  <c:v>Q4 Results</c:v>
                </c:pt>
              </c:strCache>
            </c:strRef>
          </c:tx>
          <c:spPr>
            <a:solidFill>
              <a:srgbClr val="00B0F0">
                <a:alpha val="100000"/>
              </a:srgbClr>
            </a:solidFill>
            <a:ln>
              <a:noFill/>
            </a:ln>
            <a:effectLst/>
          </c:spPr>
          <c:invertIfNegative val="0"/>
          <c:cat>
            <c:numRef>
              <c:f>Export!$A$5:$A$7</c:f>
              <c:numCache>
                <c:formatCode>General</c:formatCode>
                <c:ptCount val="3"/>
                <c:pt idx="0">
                  <c:v>2016</c:v>
                </c:pt>
                <c:pt idx="1">
                  <c:v>2017</c:v>
                </c:pt>
                <c:pt idx="2">
                  <c:v>2018</c:v>
                </c:pt>
              </c:numCache>
            </c:numRef>
          </c:cat>
          <c:val>
            <c:numRef>
              <c:f>Export!$E$5:$E$7</c:f>
              <c:numCache>
                <c:formatCode>#,##0;\(#,##0\)</c:formatCode>
                <c:ptCount val="3"/>
                <c:pt idx="0">
                  <c:v>10455</c:v>
                </c:pt>
                <c:pt idx="1">
                  <c:v>33028</c:v>
                </c:pt>
              </c:numCache>
            </c:numRef>
          </c:val>
          <c:extLst>
            <c:ext xmlns:c16="http://schemas.microsoft.com/office/drawing/2014/chart" uri="{C3380CC4-5D6E-409C-BE32-E72D297353CC}">
              <c16:uniqueId val="{00000003-1A38-4157-AC97-2018355EF906}"/>
            </c:ext>
          </c:extLst>
        </c:ser>
        <c:dLbls>
          <c:showLegendKey val="0"/>
          <c:showVal val="0"/>
          <c:showCatName val="0"/>
          <c:showSerName val="0"/>
          <c:showPercent val="0"/>
          <c:showBubbleSize val="0"/>
        </c:dLbls>
        <c:gapWidth val="50"/>
        <c:overlap val="100"/>
        <c:axId val="158189824"/>
        <c:axId val="158334976"/>
      </c:barChart>
      <c:lineChart>
        <c:grouping val="standard"/>
        <c:varyColors val="0"/>
        <c:ser>
          <c:idx val="4"/>
          <c:order val="4"/>
          <c:tx>
            <c:strRef>
              <c:f>Export!$F$4</c:f>
              <c:strCache>
                <c:ptCount val="1"/>
                <c:pt idx="0">
                  <c:v>Target</c:v>
                </c:pt>
              </c:strCache>
            </c:strRef>
          </c:tx>
          <c:spPr>
            <a:ln w="19050">
              <a:solidFill>
                <a:srgbClr val="E78A19">
                  <a:alpha val="0"/>
                </a:srgbClr>
              </a:solidFill>
              <a:prstDash val="solid"/>
            </a:ln>
            <a:effectLst/>
          </c:spPr>
          <c:marker>
            <c:symbol val="diamond"/>
            <c:size val="12"/>
            <c:spPr>
              <a:solidFill>
                <a:srgbClr val="E78A19"/>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Export!$A$5:$A$7</c:f>
              <c:numCache>
                <c:formatCode>General</c:formatCode>
                <c:ptCount val="3"/>
                <c:pt idx="0">
                  <c:v>2016</c:v>
                </c:pt>
                <c:pt idx="1">
                  <c:v>2017</c:v>
                </c:pt>
                <c:pt idx="2">
                  <c:v>2018</c:v>
                </c:pt>
              </c:numCache>
            </c:numRef>
          </c:cat>
          <c:val>
            <c:numRef>
              <c:f>Export!$F$5:$F$7</c:f>
              <c:numCache>
                <c:formatCode>#,##0;\(#,##0\)</c:formatCode>
                <c:ptCount val="3"/>
                <c:pt idx="0">
                  <c:v>53312</c:v>
                </c:pt>
                <c:pt idx="1">
                  <c:v>256529</c:v>
                </c:pt>
                <c:pt idx="2">
                  <c:v>320509</c:v>
                </c:pt>
              </c:numCache>
            </c:numRef>
          </c:val>
          <c:smooth val="0"/>
          <c:extLst>
            <c:ext xmlns:c16="http://schemas.microsoft.com/office/drawing/2014/chart" uri="{C3380CC4-5D6E-409C-BE32-E72D297353CC}">
              <c16:uniqueId val="{00000004-1A38-4157-AC97-2018355EF906}"/>
            </c:ext>
          </c:extLst>
        </c:ser>
        <c:dLbls>
          <c:showLegendKey val="0"/>
          <c:showVal val="0"/>
          <c:showCatName val="0"/>
          <c:showSerName val="0"/>
          <c:showPercent val="0"/>
          <c:showBubbleSize val="0"/>
        </c:dLbls>
        <c:marker val="1"/>
        <c:smooth val="0"/>
        <c:axId val="158189824"/>
        <c:axId val="158334976"/>
      </c:lineChart>
      <c:catAx>
        <c:axId val="158189824"/>
        <c:scaling>
          <c:orientation val="minMax"/>
        </c:scaling>
        <c:delete val="0"/>
        <c:axPos val="b"/>
        <c:numFmt formatCode="General" sourceLinked="1"/>
        <c:majorTickMark val="out"/>
        <c:minorTickMark val="none"/>
        <c:tickLblPos val="low"/>
        <c:spPr>
          <a:ln w="3175">
            <a:solidFill>
              <a:srgbClr val="C8C8C8"/>
            </a:solidFill>
            <a:prstDash val="solid"/>
          </a:ln>
        </c:spPr>
        <c:txPr>
          <a:bodyPr rot="0" vert="horz"/>
          <a:lstStyle/>
          <a:p>
            <a:pPr>
              <a:defRPr sz="1000" b="0" i="0" u="none" strike="noStrike" baseline="0">
                <a:solidFill>
                  <a:srgbClr val="747474"/>
                </a:solidFill>
                <a:latin typeface="Helvetica"/>
                <a:ea typeface="Helvetica"/>
                <a:cs typeface="Helvetica"/>
              </a:defRPr>
            </a:pPr>
            <a:endParaRPr lang="en-US"/>
          </a:p>
        </c:txPr>
        <c:crossAx val="158334976"/>
        <c:crosses val="min"/>
        <c:auto val="1"/>
        <c:lblAlgn val="ctr"/>
        <c:lblOffset val="0"/>
        <c:noMultiLvlLbl val="0"/>
      </c:catAx>
      <c:valAx>
        <c:axId val="158334976"/>
        <c:scaling>
          <c:orientation val="minMax"/>
        </c:scaling>
        <c:delete val="0"/>
        <c:axPos val="l"/>
        <c:numFmt formatCode="#,##0" sourceLinked="0"/>
        <c:majorTickMark val="out"/>
        <c:minorTickMark val="none"/>
        <c:tickLblPos val="low"/>
        <c:spPr>
          <a:ln w="3175">
            <a:solidFill>
              <a:srgbClr val="C8C8C8"/>
            </a:solidFill>
            <a:prstDash val="solid"/>
          </a:ln>
        </c:spPr>
        <c:txPr>
          <a:bodyPr rot="0" vert="horz"/>
          <a:lstStyle/>
          <a:p>
            <a:pPr>
              <a:defRPr sz="1000" b="0" i="0" u="none" strike="noStrike" baseline="0">
                <a:solidFill>
                  <a:srgbClr val="747474"/>
                </a:solidFill>
                <a:latin typeface="Helvetica"/>
                <a:ea typeface="Helvetica"/>
                <a:cs typeface="Helvetica"/>
              </a:defRPr>
            </a:pPr>
            <a:endParaRPr lang="en-US"/>
          </a:p>
        </c:txPr>
        <c:crossAx val="158189824"/>
        <c:crosses val="min"/>
        <c:crossBetween val="between"/>
      </c:valAx>
      <c:spPr>
        <a:solidFill>
          <a:srgbClr val="000000">
            <a:alpha val="0"/>
          </a:srgbClr>
        </a:solidFill>
        <a:ln>
          <a:noFill/>
        </a:ln>
      </c:spPr>
    </c:plotArea>
    <c:legend>
      <c:legendPos val="b"/>
      <c:layout>
        <c:manualLayout>
          <c:xMode val="edge"/>
          <c:yMode val="edge"/>
          <c:x val="0.1288835770528684"/>
          <c:y val="0.92356158569423674"/>
          <c:w val="0.79325312014569604"/>
          <c:h val="6.118288417609126E-2"/>
        </c:manualLayout>
      </c:layout>
      <c:overlay val="0"/>
      <c:spPr>
        <a:solidFill>
          <a:srgbClr val="000000">
            <a:alpha val="0"/>
          </a:srgbClr>
        </a:solidFill>
        <a:ln>
          <a:noFill/>
        </a:ln>
      </c:spPr>
      <c:txPr>
        <a:bodyPr rot="0" vert="horz"/>
        <a:lstStyle/>
        <a:p>
          <a:pPr>
            <a:defRPr sz="1000" b="0" i="0" u="none" strike="noStrike" baseline="0">
              <a:solidFill>
                <a:srgbClr val="747474"/>
              </a:solidFill>
              <a:latin typeface="Helvetica"/>
              <a:ea typeface="Helvetica"/>
              <a:cs typeface="Helvetica"/>
            </a:defRPr>
          </a:pPr>
          <a:endParaRPr lang="en-US"/>
        </a:p>
      </c:txPr>
    </c:legend>
    <c:plotVisOnly val="1"/>
    <c:dispBlanksAs val="gap"/>
    <c:showDLblsOverMax val="1"/>
  </c:chart>
  <c:spPr>
    <a:solidFill>
      <a:srgbClr val="000000">
        <a:alpha val="0"/>
      </a:srgbClr>
    </a:solid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7DA0C10-EB57-47BC-9B21-E39E010E8CEA}" type="datetimeFigureOut">
              <a:rPr lang="en-US" smtClean="0"/>
              <a:t>7/24/2018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D71BC42-31EC-4E16-A19D-848DC53A7871}" type="slidenum">
              <a:rPr lang="en-US" smtClean="0"/>
              <a:t>‹#›</a:t>
            </a:fld>
            <a:endParaRPr lang="en-US"/>
          </a:p>
        </p:txBody>
      </p:sp>
    </p:spTree>
    <p:extLst>
      <p:ext uri="{BB962C8B-B14F-4D97-AF65-F5344CB8AC3E}">
        <p14:creationId xmlns:p14="http://schemas.microsoft.com/office/powerpoint/2010/main" val="42350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82882-C7C8-1548-8CC9-74E412880E47}" type="slidenum">
              <a:rPr lang="en-US" smtClean="0"/>
              <a:t>1</a:t>
            </a:fld>
            <a:endParaRPr lang="en-US"/>
          </a:p>
        </p:txBody>
      </p:sp>
    </p:spTree>
    <p:extLst>
      <p:ext uri="{BB962C8B-B14F-4D97-AF65-F5344CB8AC3E}">
        <p14:creationId xmlns:p14="http://schemas.microsoft.com/office/powerpoint/2010/main" val="360446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1BC42-31EC-4E16-A19D-848DC53A7871}" type="slidenum">
              <a:rPr lang="en-US" smtClean="0"/>
              <a:t>2</a:t>
            </a:fld>
            <a:endParaRPr lang="en-US"/>
          </a:p>
        </p:txBody>
      </p:sp>
    </p:spTree>
    <p:extLst>
      <p:ext uri="{BB962C8B-B14F-4D97-AF65-F5344CB8AC3E}">
        <p14:creationId xmlns:p14="http://schemas.microsoft.com/office/powerpoint/2010/main" val="133139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Our planning process starts</a:t>
            </a:r>
            <a:r>
              <a:rPr lang="en-US" baseline="0" dirty="0"/>
              <a:t> with thinking through the story or stories you want to tell </a:t>
            </a:r>
            <a:r>
              <a:rPr lang="en-US" dirty="0"/>
              <a:t>and specifying</a:t>
            </a:r>
            <a:r>
              <a:rPr lang="en-US" baseline="0" dirty="0"/>
              <a:t> which audiences you need to reach ahead of time. This will help guide your decisions about everything, including from what angles to tell your stories, who your audience will likely be, where you might pitch them to, etc. </a:t>
            </a:r>
          </a:p>
          <a:p>
            <a:endParaRPr lang="en-US" baseline="0" dirty="0"/>
          </a:p>
          <a:p>
            <a:r>
              <a:rPr lang="en-US" baseline="0" dirty="0"/>
              <a:t>That Get On the Ground part right there in the middle, it takes a lot to get to that point and a lot of work afterwards. And our team in Chapel Hill doesn’t get to travel very often, so that part also applies to our country colleagues who we work with to gather stories. When we do get to take a </a:t>
            </a:r>
            <a:r>
              <a:rPr lang="en-US" baseline="0" dirty="0" err="1"/>
              <a:t>storygathering</a:t>
            </a:r>
            <a:r>
              <a:rPr lang="en-US" baseline="0" dirty="0"/>
              <a:t> trip, we plan out it out well in advance so we can maximize the time we do have. And during the planning phase, we suggest booking a photographer if you can. </a:t>
            </a:r>
            <a:endParaRPr lang="en-US" dirty="0"/>
          </a:p>
        </p:txBody>
      </p:sp>
      <p:sp>
        <p:nvSpPr>
          <p:cNvPr id="460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17" indent="-280391" eaLnBrk="0" hangingPunct="0">
              <a:defRPr sz="2400">
                <a:solidFill>
                  <a:schemeClr val="tx1"/>
                </a:solidFill>
                <a:latin typeface="Arial" charset="0"/>
                <a:ea typeface="ＭＳ Ｐゴシック" charset="0"/>
              </a:defRPr>
            </a:lvl2pPr>
            <a:lvl3pPr marL="1121564" indent="-224312" eaLnBrk="0" hangingPunct="0">
              <a:defRPr sz="2400">
                <a:solidFill>
                  <a:schemeClr val="tx1"/>
                </a:solidFill>
                <a:latin typeface="Arial" charset="0"/>
                <a:ea typeface="ＭＳ Ｐゴシック" charset="0"/>
              </a:defRPr>
            </a:lvl3pPr>
            <a:lvl4pPr marL="1570189" indent="-224312" eaLnBrk="0" hangingPunct="0">
              <a:defRPr sz="2400">
                <a:solidFill>
                  <a:schemeClr val="tx1"/>
                </a:solidFill>
                <a:latin typeface="Arial" charset="0"/>
                <a:ea typeface="ＭＳ Ｐゴシック" charset="0"/>
              </a:defRPr>
            </a:lvl4pPr>
            <a:lvl5pPr marL="2018816" indent="-224312" eaLnBrk="0" hangingPunct="0">
              <a:defRPr sz="2400">
                <a:solidFill>
                  <a:schemeClr val="tx1"/>
                </a:solidFill>
                <a:latin typeface="Arial" charset="0"/>
                <a:ea typeface="ＭＳ Ｐゴシック" charset="0"/>
              </a:defRPr>
            </a:lvl5pPr>
            <a:lvl6pPr marL="2467441" indent="-224312" eaLnBrk="0" fontAlgn="base" hangingPunct="0">
              <a:spcBef>
                <a:spcPct val="0"/>
              </a:spcBef>
              <a:spcAft>
                <a:spcPct val="0"/>
              </a:spcAft>
              <a:defRPr sz="2400">
                <a:solidFill>
                  <a:schemeClr val="tx1"/>
                </a:solidFill>
                <a:latin typeface="Arial" charset="0"/>
                <a:ea typeface="ＭＳ Ｐゴシック" charset="0"/>
              </a:defRPr>
            </a:lvl6pPr>
            <a:lvl7pPr marL="2916065" indent="-224312" eaLnBrk="0" fontAlgn="base" hangingPunct="0">
              <a:spcBef>
                <a:spcPct val="0"/>
              </a:spcBef>
              <a:spcAft>
                <a:spcPct val="0"/>
              </a:spcAft>
              <a:defRPr sz="2400">
                <a:solidFill>
                  <a:schemeClr val="tx1"/>
                </a:solidFill>
                <a:latin typeface="Arial" charset="0"/>
                <a:ea typeface="ＭＳ Ｐゴシック" charset="0"/>
              </a:defRPr>
            </a:lvl7pPr>
            <a:lvl8pPr marL="3364692" indent="-224312" eaLnBrk="0" fontAlgn="base" hangingPunct="0">
              <a:spcBef>
                <a:spcPct val="0"/>
              </a:spcBef>
              <a:spcAft>
                <a:spcPct val="0"/>
              </a:spcAft>
              <a:defRPr sz="2400">
                <a:solidFill>
                  <a:schemeClr val="tx1"/>
                </a:solidFill>
                <a:latin typeface="Arial" charset="0"/>
                <a:ea typeface="ＭＳ Ｐゴシック" charset="0"/>
              </a:defRPr>
            </a:lvl8pPr>
            <a:lvl9pPr marL="3813317" indent="-22431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0AEDF8-D59F-C947-8EC2-A27AF064C33A}" type="slidenum">
              <a:rPr lang="en-US" sz="1200">
                <a:solidFill>
                  <a:prstClr val="black"/>
                </a:solidFill>
                <a:latin typeface="Calibri" charset="0"/>
              </a:rPr>
              <a:pPr eaLnBrk="1" hangingPunct="1"/>
              <a:t>3</a:t>
            </a:fld>
            <a:endParaRPr lang="en-US" sz="1200" dirty="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rgbClr val="545759"/>
                </a:solidFill>
                <a:latin typeface="Century Gothic" panose="020B0502020202020204" pitchFamily="34" charset="0"/>
              </a:rPr>
              <a:t>Coupled with qualitative information from community experts; interactive GIS mapping ensures efficiently planning, executing and monitoring high impact large scale VMMC interventions with more efficient expenditure</a:t>
            </a:r>
          </a:p>
          <a:p>
            <a:pPr marL="342900" indent="-342900">
              <a:buFont typeface="Arial" panose="020B0604020202020204" pitchFamily="34" charset="0"/>
              <a:buChar char="•"/>
            </a:pPr>
            <a:endParaRPr lang="en-US" sz="1200" dirty="0">
              <a:solidFill>
                <a:srgbClr val="545759"/>
              </a:solidFill>
              <a:latin typeface="Century Gothic" panose="020B0502020202020204" pitchFamily="34" charset="0"/>
            </a:endParaRPr>
          </a:p>
          <a:p>
            <a:pPr marL="342900" indent="-342900">
              <a:buFont typeface="Arial" panose="020B0604020202020204" pitchFamily="34" charset="0"/>
              <a:buChar char="•"/>
            </a:pPr>
            <a:r>
              <a:rPr lang="en-US" sz="1200" dirty="0">
                <a:solidFill>
                  <a:srgbClr val="545759"/>
                </a:solidFill>
                <a:latin typeface="Century Gothic" panose="020B0502020202020204" pitchFamily="34" charset="0"/>
              </a:rPr>
              <a:t>Project designs should consider using interactive GIS maps to make strategic decisions for targeted high impact interventions</a:t>
            </a:r>
          </a:p>
          <a:p>
            <a:pPr marL="342900" indent="-342900">
              <a:buFont typeface="Arial" panose="020B0604020202020204" pitchFamily="34" charset="0"/>
              <a:buChar char="•"/>
            </a:pPr>
            <a:endParaRPr lang="en-US" sz="1200" dirty="0">
              <a:solidFill>
                <a:srgbClr val="545759"/>
              </a:solidFill>
              <a:latin typeface="Century Gothic" panose="020B0502020202020204" pitchFamily="34" charset="0"/>
            </a:endParaRPr>
          </a:p>
          <a:p>
            <a:pPr marL="342900" indent="-342900">
              <a:buFont typeface="Arial" panose="020B0604020202020204" pitchFamily="34" charset="0"/>
              <a:buChar char="•"/>
            </a:pPr>
            <a:r>
              <a:rPr lang="en-US" sz="1200" dirty="0">
                <a:solidFill>
                  <a:srgbClr val="545759"/>
                </a:solidFill>
                <a:latin typeface="Century Gothic" panose="020B0502020202020204" pitchFamily="34" charset="0"/>
              </a:rPr>
              <a:t>Population projections and shape files for Tanzania from regional, district (SNU) and ward level are available through the NBS website. Geo-coordinates for more than 80% of health facilities in Tanzania are all available through the national health facility registry, the remaining are available in DATIM </a:t>
            </a:r>
          </a:p>
          <a:p>
            <a:endParaRPr lang="en-US" dirty="0"/>
          </a:p>
        </p:txBody>
      </p:sp>
      <p:sp>
        <p:nvSpPr>
          <p:cNvPr id="4" name="Slide Number Placeholder 3"/>
          <p:cNvSpPr>
            <a:spLocks noGrp="1"/>
          </p:cNvSpPr>
          <p:nvPr>
            <p:ph type="sldNum" sz="quarter" idx="10"/>
          </p:nvPr>
        </p:nvSpPr>
        <p:spPr/>
        <p:txBody>
          <a:bodyPr/>
          <a:lstStyle/>
          <a:p>
            <a:fld id="{5D71BC42-31EC-4E16-A19D-848DC53A7871}" type="slidenum">
              <a:rPr lang="en-US" smtClean="0"/>
              <a:t>4</a:t>
            </a:fld>
            <a:endParaRPr lang="en-US"/>
          </a:p>
        </p:txBody>
      </p:sp>
    </p:spTree>
    <p:extLst>
      <p:ext uri="{BB962C8B-B14F-4D97-AF65-F5344CB8AC3E}">
        <p14:creationId xmlns:p14="http://schemas.microsoft.com/office/powerpoint/2010/main" val="1725097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0"/>
          <a:stretch/>
        </p:blipFill>
        <p:spPr bwMode="auto">
          <a:xfrm>
            <a:off x="1879600" y="0"/>
            <a:ext cx="1061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530" y="0"/>
            <a:ext cx="4647304"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1790" y="2580273"/>
            <a:ext cx="4098663" cy="1470025"/>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200" b="1" kern="1200">
                <a:solidFill>
                  <a:srgbClr val="545759"/>
                </a:solidFill>
                <a:latin typeface="Century Gothic" panose="020B0502020202020204" pitchFamily="34" charset="0"/>
                <a:ea typeface="+mj-ea"/>
                <a:cs typeface="+mj-cs"/>
              </a:defRPr>
            </a:lvl1pPr>
          </a:lstStyle>
          <a:p>
            <a:r>
              <a:rPr lang="en-US" sz="2000" dirty="0"/>
              <a:t>Use of Geographic Information System Mapping for Scaling-Up Voluntary Medical Male Circumcision Services in Tanzania</a:t>
            </a:r>
          </a:p>
        </p:txBody>
      </p:sp>
      <p:sp>
        <p:nvSpPr>
          <p:cNvPr id="7" name="Subtitle 2"/>
          <p:cNvSpPr txBox="1">
            <a:spLocks/>
          </p:cNvSpPr>
          <p:nvPr/>
        </p:nvSpPr>
        <p:spPr>
          <a:xfrm>
            <a:off x="274320" y="4638675"/>
            <a:ext cx="4098664" cy="173513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kern="1200">
                <a:solidFill>
                  <a:schemeClr val="tx1">
                    <a:tint val="75000"/>
                  </a:schemeClr>
                </a:solidFill>
                <a:latin typeface="Century Gothic" panose="020B0502020202020204" pitchFamily="34" charset="0"/>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Century Gothic" panose="020B0502020202020204" pitchFamily="34" charset="0"/>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Century Gothic" panose="020B0502020202020204" pitchFamily="34"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Century Gothic" panose="020B0502020202020204" pitchFamily="34"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Century Gothic" panose="020B050202020202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prstClr val="black">
                    <a:lumMod val="50000"/>
                    <a:lumOff val="50000"/>
                  </a:prstClr>
                </a:solidFill>
              </a:rPr>
              <a:t>Kija Nyalali </a:t>
            </a:r>
          </a:p>
          <a:p>
            <a:r>
              <a:rPr lang="en-US" b="1" dirty="0">
                <a:solidFill>
                  <a:prstClr val="black">
                    <a:lumMod val="50000"/>
                    <a:lumOff val="50000"/>
                  </a:prstClr>
                </a:solidFill>
              </a:rPr>
              <a:t>Catherine Brokenshire-Scott</a:t>
            </a:r>
          </a:p>
          <a:p>
            <a:r>
              <a:rPr lang="en-US" dirty="0">
                <a:solidFill>
                  <a:prstClr val="black">
                    <a:lumMod val="50000"/>
                    <a:lumOff val="50000"/>
                  </a:prstClr>
                </a:solidFill>
              </a:rPr>
              <a:t>IntraHealth International</a:t>
            </a:r>
          </a:p>
        </p:txBody>
      </p:sp>
      <p:pic>
        <p:nvPicPr>
          <p:cNvPr id="8" name="Picture 3" descr="Intrahealth_Logo_PMS-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397" y="488000"/>
            <a:ext cx="3380509"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9"/>
            <a:ext cx="8229600" cy="1143000"/>
          </a:xfrm>
        </p:spPr>
        <p:txBody>
          <a:bodyPr>
            <a:normAutofit fontScale="90000"/>
          </a:bodyPr>
          <a:lstStyle/>
          <a:p>
            <a:r>
              <a:rPr lang="en-US" dirty="0"/>
              <a:t>Increasingly Ambitious VMMC Targets</a:t>
            </a:r>
          </a:p>
        </p:txBody>
      </p:sp>
      <p:sp>
        <p:nvSpPr>
          <p:cNvPr id="3" name="Content Placeholder 2"/>
          <p:cNvSpPr>
            <a:spLocks noGrp="1"/>
          </p:cNvSpPr>
          <p:nvPr>
            <p:ph idx="1"/>
          </p:nvPr>
        </p:nvSpPr>
        <p:spPr>
          <a:xfrm>
            <a:off x="457200" y="1127760"/>
            <a:ext cx="3794760" cy="5349240"/>
          </a:xfrm>
        </p:spPr>
        <p:txBody>
          <a:bodyPr>
            <a:normAutofit/>
          </a:bodyPr>
          <a:lstStyle/>
          <a:p>
            <a:endParaRPr lang="en-US" sz="2000" dirty="0"/>
          </a:p>
          <a:p>
            <a:pPr marL="0" indent="0">
              <a:buNone/>
            </a:pPr>
            <a:r>
              <a:rPr lang="en-US" sz="2400" dirty="0"/>
              <a:t>Finding uncircumcised men is challenging in a country where PEPFAR </a:t>
            </a:r>
          </a:p>
          <a:p>
            <a:pPr marL="0" indent="0">
              <a:buNone/>
            </a:pPr>
            <a:r>
              <a:rPr lang="en-US" sz="2400" dirty="0"/>
              <a:t>has supported 3,380,984 circumcisions since 2011</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a:t>
            </a:r>
          </a:p>
          <a:p>
            <a:pPr marL="0" indent="0">
              <a:buNone/>
            </a:pPr>
            <a:endParaRPr lang="en-US" sz="2400" dirty="0"/>
          </a:p>
        </p:txBody>
      </p:sp>
      <p:graphicFrame>
        <p:nvGraphicFramePr>
          <p:cNvPr id="9" name="Table 8">
            <a:extLst>
              <a:ext uri="{FF2B5EF4-FFF2-40B4-BE49-F238E27FC236}">
                <a16:creationId xmlns:a16="http://schemas.microsoft.com/office/drawing/2014/main" id="{1E085302-B53F-45B1-A699-09C949B13F8D}"/>
              </a:ext>
            </a:extLst>
          </p:cNvPr>
          <p:cNvGraphicFramePr>
            <a:graphicFrameLocks noGrp="1"/>
          </p:cNvGraphicFramePr>
          <p:nvPr>
            <p:extLst>
              <p:ext uri="{D42A27DB-BD31-4B8C-83A1-F6EECF244321}">
                <p14:modId xmlns:p14="http://schemas.microsoft.com/office/powerpoint/2010/main" val="644053773"/>
              </p:ext>
            </p:extLst>
          </p:nvPr>
        </p:nvGraphicFramePr>
        <p:xfrm>
          <a:off x="624841" y="3824221"/>
          <a:ext cx="3398520" cy="2336817"/>
        </p:xfrm>
        <a:graphic>
          <a:graphicData uri="http://schemas.openxmlformats.org/drawingml/2006/table">
            <a:tbl>
              <a:tblPr firstRow="1" firstCol="1" bandRow="1">
                <a:tableStyleId>{5C22544A-7EE6-4342-B048-85BDC9FD1C3A}</a:tableStyleId>
              </a:tblPr>
              <a:tblGrid>
                <a:gridCol w="1828277">
                  <a:extLst>
                    <a:ext uri="{9D8B030D-6E8A-4147-A177-3AD203B41FA5}">
                      <a16:colId xmlns:a16="http://schemas.microsoft.com/office/drawing/2014/main" val="1709360547"/>
                    </a:ext>
                  </a:extLst>
                </a:gridCol>
                <a:gridCol w="1570243">
                  <a:extLst>
                    <a:ext uri="{9D8B030D-6E8A-4147-A177-3AD203B41FA5}">
                      <a16:colId xmlns:a16="http://schemas.microsoft.com/office/drawing/2014/main" val="3056308053"/>
                    </a:ext>
                  </a:extLst>
                </a:gridCol>
              </a:tblGrid>
              <a:tr h="662703">
                <a:tc gridSpan="2">
                  <a:txBody>
                    <a:bodyPr/>
                    <a:lstStyle/>
                    <a:p>
                      <a:pPr marL="0" marR="0" algn="ctr">
                        <a:lnSpc>
                          <a:spcPct val="107000"/>
                        </a:lnSpc>
                        <a:spcBef>
                          <a:spcPts val="0"/>
                        </a:spcBef>
                        <a:spcAft>
                          <a:spcPts val="0"/>
                        </a:spcAft>
                      </a:pPr>
                      <a:r>
                        <a:rPr lang="en-US" sz="1800">
                          <a:effectLst/>
                        </a:rPr>
                        <a:t>Percentage uncircumcised men in Lake Zone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11668600"/>
                  </a:ext>
                </a:extLst>
              </a:tr>
              <a:tr h="268009">
                <a:tc>
                  <a:txBody>
                    <a:bodyPr/>
                    <a:lstStyle/>
                    <a:p>
                      <a:pPr marL="0" marR="0">
                        <a:lnSpc>
                          <a:spcPct val="107000"/>
                        </a:lnSpc>
                        <a:spcBef>
                          <a:spcPts val="0"/>
                        </a:spcBef>
                        <a:spcAft>
                          <a:spcPts val="0"/>
                        </a:spcAft>
                      </a:pPr>
                      <a:r>
                        <a:rPr lang="en-US" sz="1800">
                          <a:effectLst/>
                        </a:rPr>
                        <a:t>Mara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9.5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8249391"/>
                  </a:ext>
                </a:extLst>
              </a:tr>
              <a:tr h="268009">
                <a:tc>
                  <a:txBody>
                    <a:bodyPr/>
                    <a:lstStyle/>
                    <a:p>
                      <a:pPr marL="0" marR="0">
                        <a:lnSpc>
                          <a:spcPct val="107000"/>
                        </a:lnSpc>
                        <a:spcBef>
                          <a:spcPts val="0"/>
                        </a:spcBef>
                        <a:spcAft>
                          <a:spcPts val="0"/>
                        </a:spcAft>
                      </a:pPr>
                      <a:r>
                        <a:rPr lang="en-US" sz="1800">
                          <a:effectLst/>
                        </a:rPr>
                        <a:t>Mwanza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22.4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0583092"/>
                  </a:ext>
                </a:extLst>
              </a:tr>
              <a:tr h="268009">
                <a:tc>
                  <a:txBody>
                    <a:bodyPr/>
                    <a:lstStyle/>
                    <a:p>
                      <a:pPr marL="0" marR="0">
                        <a:lnSpc>
                          <a:spcPct val="107000"/>
                        </a:lnSpc>
                        <a:spcBef>
                          <a:spcPts val="0"/>
                        </a:spcBef>
                        <a:spcAft>
                          <a:spcPts val="0"/>
                        </a:spcAft>
                      </a:pPr>
                      <a:r>
                        <a:rPr lang="en-US" sz="1800">
                          <a:effectLst/>
                        </a:rPr>
                        <a:t>Geita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33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0984705"/>
                  </a:ext>
                </a:extLst>
              </a:tr>
              <a:tr h="268009">
                <a:tc>
                  <a:txBody>
                    <a:bodyPr/>
                    <a:lstStyle/>
                    <a:p>
                      <a:pPr marL="0" marR="0">
                        <a:lnSpc>
                          <a:spcPct val="107000"/>
                        </a:lnSpc>
                        <a:spcBef>
                          <a:spcPts val="0"/>
                        </a:spcBef>
                        <a:spcAft>
                          <a:spcPts val="0"/>
                        </a:spcAft>
                      </a:pPr>
                      <a:r>
                        <a:rPr lang="en-US" sz="1800">
                          <a:effectLst/>
                        </a:rPr>
                        <a:t>Shinyanga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52.5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33488501"/>
                  </a:ext>
                </a:extLst>
              </a:tr>
              <a:tr h="268009">
                <a:tc>
                  <a:txBody>
                    <a:bodyPr/>
                    <a:lstStyle/>
                    <a:p>
                      <a:pPr marL="0" marR="0">
                        <a:lnSpc>
                          <a:spcPct val="107000"/>
                        </a:lnSpc>
                        <a:spcBef>
                          <a:spcPts val="0"/>
                        </a:spcBef>
                        <a:spcAft>
                          <a:spcPts val="0"/>
                        </a:spcAft>
                      </a:pPr>
                      <a:r>
                        <a:rPr lang="en-US" sz="1800">
                          <a:effectLst/>
                        </a:rPr>
                        <a:t>Simiyu</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53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6400275"/>
                  </a:ext>
                </a:extLst>
              </a:tr>
              <a:tr h="268009">
                <a:tc>
                  <a:txBody>
                    <a:bodyPr/>
                    <a:lstStyle/>
                    <a:p>
                      <a:pPr marL="0" marR="0">
                        <a:lnSpc>
                          <a:spcPct val="107000"/>
                        </a:lnSpc>
                        <a:spcBef>
                          <a:spcPts val="0"/>
                        </a:spcBef>
                        <a:spcAft>
                          <a:spcPts val="0"/>
                        </a:spcAft>
                      </a:pPr>
                      <a:r>
                        <a:rPr lang="en-US" sz="1800">
                          <a:effectLst/>
                        </a:rPr>
                        <a:t>Mean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34.08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25845974"/>
                  </a:ext>
                </a:extLst>
              </a:tr>
            </a:tbl>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1225884105"/>
              </p:ext>
            </p:extLst>
          </p:nvPr>
        </p:nvGraphicFramePr>
        <p:xfrm>
          <a:off x="4319693" y="1516380"/>
          <a:ext cx="4142739" cy="41393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15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09" name="TextBox 1"/>
          <p:cNvSpPr txBox="1">
            <a:spLocks noChangeArrowheads="1"/>
          </p:cNvSpPr>
          <p:nvPr/>
        </p:nvSpPr>
        <p:spPr bwMode="auto">
          <a:xfrm>
            <a:off x="152399" y="76200"/>
            <a:ext cx="8817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solidFill>
                  <a:prstClr val="white"/>
                </a:solidFill>
                <a:latin typeface="Century Gothic" charset="0"/>
              </a:rPr>
              <a:t>STORY-GATHERING </a:t>
            </a:r>
            <a:r>
              <a:rPr lang="en-US" sz="4400" b="1" dirty="0">
                <a:solidFill>
                  <a:prstClr val="white"/>
                </a:solidFill>
                <a:latin typeface="Century Gothic" charset="0"/>
              </a:rPr>
              <a:t>TIMELINE</a:t>
            </a:r>
          </a:p>
        </p:txBody>
      </p:sp>
      <p:sp>
        <p:nvSpPr>
          <p:cNvPr id="9" name="Hexagon 8"/>
          <p:cNvSpPr/>
          <p:nvPr/>
        </p:nvSpPr>
        <p:spPr>
          <a:xfrm>
            <a:off x="395925" y="1398867"/>
            <a:ext cx="1468745" cy="1015281"/>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b="1" dirty="0">
              <a:solidFill>
                <a:prstClr val="white"/>
              </a:solidFill>
              <a:latin typeface="Century Gothic" panose="020B0502020202020204" pitchFamily="34" charset="0"/>
            </a:endParaRPr>
          </a:p>
        </p:txBody>
      </p:sp>
      <p:sp>
        <p:nvSpPr>
          <p:cNvPr id="12" name="Hexagon 11"/>
          <p:cNvSpPr/>
          <p:nvPr/>
        </p:nvSpPr>
        <p:spPr>
          <a:xfrm>
            <a:off x="247268" y="4261491"/>
            <a:ext cx="1769554" cy="1219495"/>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b="1" dirty="0">
                <a:solidFill>
                  <a:srgbClr val="FFFFFF"/>
                </a:solidFill>
                <a:latin typeface="Century Gothic"/>
                <a:cs typeface="Century Gothic"/>
              </a:rPr>
              <a:t>PEPFAR &amp; DHIS2: cumulative MCs performed and expected gaps</a:t>
            </a:r>
          </a:p>
        </p:txBody>
      </p:sp>
      <p:sp>
        <p:nvSpPr>
          <p:cNvPr id="14" name="Hexagon 13"/>
          <p:cNvSpPr/>
          <p:nvPr/>
        </p:nvSpPr>
        <p:spPr>
          <a:xfrm>
            <a:off x="4561113" y="2124754"/>
            <a:ext cx="1277223" cy="975633"/>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15" name="Hexagon 14"/>
          <p:cNvSpPr/>
          <p:nvPr/>
        </p:nvSpPr>
        <p:spPr>
          <a:xfrm>
            <a:off x="2016822" y="2798857"/>
            <a:ext cx="1268080" cy="992924"/>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41" name="Down Arrow 40"/>
          <p:cNvSpPr/>
          <p:nvPr/>
        </p:nvSpPr>
        <p:spPr>
          <a:xfrm>
            <a:off x="3899998" y="1007264"/>
            <a:ext cx="366438" cy="227507"/>
          </a:xfrm>
          <a:prstGeom prst="downArrow">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TextBox 43"/>
          <p:cNvSpPr txBox="1"/>
          <p:nvPr/>
        </p:nvSpPr>
        <p:spPr>
          <a:xfrm>
            <a:off x="773936" y="106977"/>
            <a:ext cx="6922263" cy="707886"/>
          </a:xfrm>
          <a:prstGeom prst="rect">
            <a:avLst/>
          </a:prstGeom>
          <a:noFill/>
        </p:spPr>
        <p:txBody>
          <a:bodyPr wrap="square" rtlCol="0">
            <a:spAutoFit/>
          </a:bodyPr>
          <a:lstStyle/>
          <a:p>
            <a:pPr algn="ctr"/>
            <a:r>
              <a:rPr lang="en-US" sz="4000" b="1" dirty="0">
                <a:solidFill>
                  <a:srgbClr val="0099D2"/>
                </a:solidFill>
                <a:latin typeface="Raleway" panose="020B0503030101060003" pitchFamily="34" charset="0"/>
                <a:ea typeface="+mj-ea"/>
                <a:cs typeface="Arial" pitchFamily="34" charset="0"/>
              </a:rPr>
              <a:t>THE PROCESS</a:t>
            </a:r>
          </a:p>
        </p:txBody>
      </p:sp>
      <p:sp>
        <p:nvSpPr>
          <p:cNvPr id="43" name="TextBox 42"/>
          <p:cNvSpPr txBox="1"/>
          <p:nvPr/>
        </p:nvSpPr>
        <p:spPr>
          <a:xfrm>
            <a:off x="4654424" y="2261865"/>
            <a:ext cx="1183912" cy="938719"/>
          </a:xfrm>
          <a:prstGeom prst="rect">
            <a:avLst/>
          </a:prstGeom>
          <a:noFill/>
        </p:spPr>
        <p:txBody>
          <a:bodyPr wrap="square" rtlCol="0">
            <a:spAutoFit/>
          </a:bodyPr>
          <a:lstStyle/>
          <a:p>
            <a:pPr algn="ctr"/>
            <a:r>
              <a:rPr lang="en-US" sz="1100" b="1" dirty="0">
                <a:solidFill>
                  <a:srgbClr val="FFFFFF"/>
                </a:solidFill>
                <a:latin typeface="Century Gothic"/>
                <a:cs typeface="Century Gothic"/>
              </a:rPr>
              <a:t>Health facility geo-coordinates (from HFR)</a:t>
            </a:r>
          </a:p>
          <a:p>
            <a:pPr algn="ctr"/>
            <a:endParaRPr lang="en-US" sz="1100" b="1" dirty="0">
              <a:solidFill>
                <a:srgbClr val="FFFFFF"/>
              </a:solidFill>
              <a:latin typeface="Century Gothic"/>
              <a:cs typeface="Century Gothic"/>
            </a:endParaRPr>
          </a:p>
        </p:txBody>
      </p:sp>
      <p:sp>
        <p:nvSpPr>
          <p:cNvPr id="51" name="TextBox 50"/>
          <p:cNvSpPr txBox="1"/>
          <p:nvPr/>
        </p:nvSpPr>
        <p:spPr>
          <a:xfrm>
            <a:off x="922595" y="5977151"/>
            <a:ext cx="3048114" cy="323165"/>
          </a:xfrm>
          <a:prstGeom prst="rect">
            <a:avLst/>
          </a:prstGeom>
          <a:solidFill>
            <a:schemeClr val="bg1">
              <a:lumMod val="85000"/>
            </a:schemeClr>
          </a:solidFill>
        </p:spPr>
        <p:txBody>
          <a:bodyPr wrap="square" rtlCol="0">
            <a:spAutoFit/>
          </a:bodyPr>
          <a:lstStyle/>
          <a:p>
            <a:pPr algn="ctr"/>
            <a:r>
              <a:rPr lang="en-US" sz="1500" b="1" dirty="0">
                <a:solidFill>
                  <a:srgbClr val="1F497D"/>
                </a:solidFill>
                <a:latin typeface="Century Gothic" panose="020B0502020202020204" pitchFamily="34" charset="0"/>
              </a:rPr>
              <a:t>IMPORTED IN GIS</a:t>
            </a:r>
          </a:p>
        </p:txBody>
      </p:sp>
      <p:sp>
        <p:nvSpPr>
          <p:cNvPr id="4" name="Rectangle 3"/>
          <p:cNvSpPr/>
          <p:nvPr/>
        </p:nvSpPr>
        <p:spPr>
          <a:xfrm>
            <a:off x="397672" y="1476942"/>
            <a:ext cx="1468745" cy="938719"/>
          </a:xfrm>
          <a:prstGeom prst="rect">
            <a:avLst/>
          </a:prstGeom>
        </p:spPr>
        <p:txBody>
          <a:bodyPr wrap="square">
            <a:spAutoFit/>
          </a:bodyPr>
          <a:lstStyle/>
          <a:p>
            <a:pPr algn="ctr"/>
            <a:r>
              <a:rPr lang="en-US" sz="1100" b="1" dirty="0">
                <a:solidFill>
                  <a:srgbClr val="FFFFFF"/>
                </a:solidFill>
                <a:latin typeface="Century Gothic"/>
                <a:cs typeface="Century Gothic"/>
              </a:rPr>
              <a:t>NBS 2016: ward level male population projections</a:t>
            </a:r>
          </a:p>
          <a:p>
            <a:pPr algn="ctr"/>
            <a:endParaRPr lang="en-US" sz="1100" b="1" dirty="0">
              <a:solidFill>
                <a:srgbClr val="FFFFFF"/>
              </a:solidFill>
              <a:latin typeface="Century Gothic"/>
              <a:cs typeface="Century Gothic"/>
            </a:endParaRPr>
          </a:p>
        </p:txBody>
      </p:sp>
      <p:sp>
        <p:nvSpPr>
          <p:cNvPr id="33" name="Hexagon 32"/>
          <p:cNvSpPr/>
          <p:nvPr/>
        </p:nvSpPr>
        <p:spPr>
          <a:xfrm>
            <a:off x="247268" y="2612572"/>
            <a:ext cx="1766063" cy="1406300"/>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b="1" dirty="0">
                <a:solidFill>
                  <a:srgbClr val="FFFFFF"/>
                </a:solidFill>
                <a:latin typeface="Century Gothic"/>
                <a:cs typeface="Century Gothic"/>
              </a:rPr>
              <a:t>THMIS 15/16: VMMC prevalence to determine VMMC gap to reach 80%</a:t>
            </a:r>
          </a:p>
        </p:txBody>
      </p:sp>
      <p:sp>
        <p:nvSpPr>
          <p:cNvPr id="29" name="TextBox 28"/>
          <p:cNvSpPr txBox="1"/>
          <p:nvPr/>
        </p:nvSpPr>
        <p:spPr>
          <a:xfrm>
            <a:off x="2099911" y="3000233"/>
            <a:ext cx="1287682" cy="615571"/>
          </a:xfrm>
          <a:prstGeom prst="rect">
            <a:avLst/>
          </a:prstGeom>
          <a:noFill/>
        </p:spPr>
        <p:txBody>
          <a:bodyPr wrap="square" rtlCol="0">
            <a:spAutoFit/>
          </a:bodyPr>
          <a:lstStyle/>
          <a:p>
            <a:pPr algn="ctr"/>
            <a:r>
              <a:rPr lang="en-US" sz="1100" b="1" dirty="0">
                <a:solidFill>
                  <a:srgbClr val="FFFFFF"/>
                </a:solidFill>
                <a:latin typeface="Century Gothic"/>
                <a:cs typeface="Century Gothic"/>
              </a:rPr>
              <a:t>Wards geo-coordinates (from HFR)</a:t>
            </a:r>
          </a:p>
        </p:txBody>
      </p:sp>
      <p:sp>
        <p:nvSpPr>
          <p:cNvPr id="37" name="Hexagon 36"/>
          <p:cNvSpPr/>
          <p:nvPr/>
        </p:nvSpPr>
        <p:spPr>
          <a:xfrm>
            <a:off x="4561113" y="3295319"/>
            <a:ext cx="1323879" cy="975633"/>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39" name="TextBox 38"/>
          <p:cNvSpPr txBox="1"/>
          <p:nvPr/>
        </p:nvSpPr>
        <p:spPr>
          <a:xfrm>
            <a:off x="3284902" y="2622790"/>
            <a:ext cx="1282943" cy="1384995"/>
          </a:xfrm>
          <a:prstGeom prst="rect">
            <a:avLst/>
          </a:prstGeom>
          <a:noFill/>
        </p:spPr>
        <p:txBody>
          <a:bodyPr wrap="square" rtlCol="0">
            <a:spAutoFit/>
          </a:bodyPr>
          <a:lstStyle/>
          <a:p>
            <a:pPr algn="ctr"/>
            <a:r>
              <a:rPr lang="en-US" sz="1200" b="1" dirty="0">
                <a:solidFill>
                  <a:srgbClr val="1F497D"/>
                </a:solidFill>
                <a:latin typeface="Century Gothic" panose="020B0502020202020204" pitchFamily="34" charset="0"/>
              </a:rPr>
              <a:t>Visual maps of Districts/Wards with large concentration of  uncircumcised men</a:t>
            </a:r>
          </a:p>
        </p:txBody>
      </p:sp>
      <p:sp>
        <p:nvSpPr>
          <p:cNvPr id="40" name="TextBox 39"/>
          <p:cNvSpPr txBox="1"/>
          <p:nvPr/>
        </p:nvSpPr>
        <p:spPr>
          <a:xfrm>
            <a:off x="4606436" y="3333255"/>
            <a:ext cx="1186575" cy="938719"/>
          </a:xfrm>
          <a:prstGeom prst="rect">
            <a:avLst/>
          </a:prstGeom>
          <a:noFill/>
        </p:spPr>
        <p:txBody>
          <a:bodyPr wrap="square" rtlCol="0">
            <a:spAutoFit/>
          </a:bodyPr>
          <a:lstStyle/>
          <a:p>
            <a:pPr algn="ctr"/>
            <a:r>
              <a:rPr lang="en-US" sz="1100" b="1" dirty="0">
                <a:solidFill>
                  <a:srgbClr val="FFFFFF"/>
                </a:solidFill>
                <a:latin typeface="Century Gothic"/>
                <a:cs typeface="Century Gothic"/>
              </a:rPr>
              <a:t>Narratives from local  community experts (social mapping)</a:t>
            </a:r>
          </a:p>
        </p:txBody>
      </p:sp>
      <p:sp>
        <p:nvSpPr>
          <p:cNvPr id="42" name="Hexagon 41"/>
          <p:cNvSpPr/>
          <p:nvPr/>
        </p:nvSpPr>
        <p:spPr>
          <a:xfrm>
            <a:off x="5678704" y="2757577"/>
            <a:ext cx="1323879" cy="886014"/>
          </a:xfrm>
          <a:prstGeom prst="hexagon">
            <a:avLst/>
          </a:prstGeom>
          <a:solidFill>
            <a:srgbClr val="595959"/>
          </a:solidFill>
          <a:ln>
            <a:solidFill>
              <a:srgbClr val="40404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p:nvSpPr>
        <p:spPr>
          <a:xfrm>
            <a:off x="5661754" y="2900502"/>
            <a:ext cx="1295158" cy="600164"/>
          </a:xfrm>
          <a:prstGeom prst="rect">
            <a:avLst/>
          </a:prstGeom>
          <a:noFill/>
        </p:spPr>
        <p:txBody>
          <a:bodyPr wrap="square" rtlCol="0">
            <a:spAutoFit/>
          </a:bodyPr>
          <a:lstStyle/>
          <a:p>
            <a:pPr algn="ctr"/>
            <a:r>
              <a:rPr lang="en-US" sz="1100" b="1" dirty="0">
                <a:solidFill>
                  <a:srgbClr val="FFFFFF"/>
                </a:solidFill>
                <a:latin typeface="Century Gothic"/>
                <a:cs typeface="Century Gothic"/>
              </a:rPr>
              <a:t>Topographical maps (shape files)</a:t>
            </a:r>
          </a:p>
        </p:txBody>
      </p:sp>
      <p:sp>
        <p:nvSpPr>
          <p:cNvPr id="47" name="TextBox 46"/>
          <p:cNvSpPr txBox="1"/>
          <p:nvPr/>
        </p:nvSpPr>
        <p:spPr>
          <a:xfrm>
            <a:off x="4235068" y="4801043"/>
            <a:ext cx="2460676" cy="553998"/>
          </a:xfrm>
          <a:prstGeom prst="rect">
            <a:avLst/>
          </a:prstGeom>
          <a:solidFill>
            <a:schemeClr val="bg1">
              <a:lumMod val="85000"/>
            </a:schemeClr>
          </a:solidFill>
        </p:spPr>
        <p:txBody>
          <a:bodyPr wrap="square" rtlCol="0">
            <a:spAutoFit/>
          </a:bodyPr>
          <a:lstStyle/>
          <a:p>
            <a:pPr algn="ctr"/>
            <a:r>
              <a:rPr lang="en-US" sz="1500" b="1" dirty="0">
                <a:solidFill>
                  <a:srgbClr val="1F497D"/>
                </a:solidFill>
                <a:latin typeface="Century Gothic" panose="020B0502020202020204" pitchFamily="34" charset="0"/>
              </a:rPr>
              <a:t>Layered with population data in GIS</a:t>
            </a:r>
          </a:p>
        </p:txBody>
      </p:sp>
      <p:sp>
        <p:nvSpPr>
          <p:cNvPr id="48" name="Down Arrow 47"/>
          <p:cNvSpPr/>
          <p:nvPr/>
        </p:nvSpPr>
        <p:spPr>
          <a:xfrm flipV="1">
            <a:off x="5297421" y="4511331"/>
            <a:ext cx="244355" cy="170150"/>
          </a:xfrm>
          <a:prstGeom prst="downArrow">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9" name="Down Arrow 48"/>
          <p:cNvSpPr/>
          <p:nvPr/>
        </p:nvSpPr>
        <p:spPr>
          <a:xfrm flipV="1">
            <a:off x="2356600" y="5772951"/>
            <a:ext cx="248936" cy="127201"/>
          </a:xfrm>
          <a:prstGeom prst="downArrow">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p:nvCxnSpPr>
        <p:spPr>
          <a:xfrm>
            <a:off x="1130300" y="1007264"/>
            <a:ext cx="5461000"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Down Arrow 49"/>
          <p:cNvSpPr/>
          <p:nvPr/>
        </p:nvSpPr>
        <p:spPr>
          <a:xfrm>
            <a:off x="7903716" y="2252123"/>
            <a:ext cx="206072" cy="162025"/>
          </a:xfrm>
          <a:prstGeom prst="downArrow">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TextBox 51"/>
          <p:cNvSpPr txBox="1"/>
          <p:nvPr/>
        </p:nvSpPr>
        <p:spPr>
          <a:xfrm>
            <a:off x="6869710" y="1567957"/>
            <a:ext cx="2274084" cy="707886"/>
          </a:xfrm>
          <a:prstGeom prst="rect">
            <a:avLst/>
          </a:prstGeom>
          <a:noFill/>
        </p:spPr>
        <p:txBody>
          <a:bodyPr wrap="square" rtlCol="0">
            <a:spAutoFit/>
          </a:bodyPr>
          <a:lstStyle/>
          <a:p>
            <a:pPr algn="ctr"/>
            <a:r>
              <a:rPr lang="en-US" sz="4000" b="1" dirty="0">
                <a:solidFill>
                  <a:srgbClr val="0099D2"/>
                </a:solidFill>
                <a:latin typeface="Raleway" panose="020B0503030101060003" pitchFamily="34" charset="0"/>
                <a:ea typeface="+mj-ea"/>
                <a:cs typeface="Arial" pitchFamily="34" charset="0"/>
              </a:rPr>
              <a:t>RESULT </a:t>
            </a:r>
          </a:p>
        </p:txBody>
      </p:sp>
      <p:sp>
        <p:nvSpPr>
          <p:cNvPr id="59" name="TextBox 58"/>
          <p:cNvSpPr txBox="1"/>
          <p:nvPr/>
        </p:nvSpPr>
        <p:spPr>
          <a:xfrm>
            <a:off x="7310408" y="2715666"/>
            <a:ext cx="1451871" cy="769441"/>
          </a:xfrm>
          <a:prstGeom prst="rect">
            <a:avLst/>
          </a:prstGeom>
          <a:solidFill>
            <a:schemeClr val="bg1">
              <a:lumMod val="85000"/>
            </a:schemeClr>
          </a:solidFill>
        </p:spPr>
        <p:txBody>
          <a:bodyPr wrap="square" rtlCol="0">
            <a:spAutoFit/>
          </a:bodyPr>
          <a:lstStyle/>
          <a:p>
            <a:pPr algn="ctr"/>
            <a:r>
              <a:rPr lang="en-US" sz="1100" b="1" dirty="0">
                <a:latin typeface="Century Gothic"/>
                <a:cs typeface="Century Gothic"/>
              </a:rPr>
              <a:t>Visual maps of Wards to be targeted for VMMC campaigns</a:t>
            </a:r>
          </a:p>
        </p:txBody>
      </p:sp>
    </p:spTree>
    <p:extLst>
      <p:ext uri="{BB962C8B-B14F-4D97-AF65-F5344CB8AC3E}">
        <p14:creationId xmlns:p14="http://schemas.microsoft.com/office/powerpoint/2010/main" val="15788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
            <a:ext cx="8229600" cy="1006158"/>
          </a:xfrm>
        </p:spPr>
        <p:txBody>
          <a:bodyPr>
            <a:normAutofit/>
          </a:bodyPr>
          <a:lstStyle/>
          <a:p>
            <a:r>
              <a:rPr lang="en-US" dirty="0"/>
              <a:t>Findings  </a:t>
            </a:r>
          </a:p>
        </p:txBody>
      </p:sp>
      <p:sp>
        <p:nvSpPr>
          <p:cNvPr id="6" name="Content Placeholder 3"/>
          <p:cNvSpPr>
            <a:spLocks noGrp="1"/>
          </p:cNvSpPr>
          <p:nvPr>
            <p:ph sz="half" idx="4294967295"/>
          </p:nvPr>
        </p:nvSpPr>
        <p:spPr>
          <a:xfrm>
            <a:off x="4851400" y="1859702"/>
            <a:ext cx="4174067" cy="3909331"/>
          </a:xfrm>
          <a:prstGeom prst="rect">
            <a:avLst/>
          </a:prstGeom>
        </p:spPr>
        <p:txBody>
          <a:bodyPr>
            <a:noAutofit/>
          </a:bodyPr>
          <a:lstStyle/>
          <a:p>
            <a:r>
              <a:rPr lang="en-US" sz="1600" b="1" dirty="0">
                <a:latin typeface="Raleway" panose="020B0503030101060003" pitchFamily="34" charset="0"/>
              </a:rPr>
              <a:t>Over 61% of uncircumcised men were located in 40% of the wards</a:t>
            </a:r>
          </a:p>
          <a:p>
            <a:endParaRPr lang="en-US" sz="1600" b="1" dirty="0">
              <a:latin typeface="Raleway" panose="020B0503030101060003" pitchFamily="34" charset="0"/>
            </a:endParaRPr>
          </a:p>
          <a:p>
            <a:r>
              <a:rPr lang="en-US" sz="1600" b="1" dirty="0">
                <a:latin typeface="Raleway" panose="020B0503030101060003" pitchFamily="34" charset="0"/>
              </a:rPr>
              <a:t>Triangulated narratives from community experts identified hotspots where men congregate</a:t>
            </a:r>
          </a:p>
          <a:p>
            <a:endParaRPr lang="en-US" sz="1600" b="1" dirty="0">
              <a:latin typeface="Raleway" panose="020B0503030101060003" pitchFamily="34" charset="0"/>
            </a:endParaRPr>
          </a:p>
          <a:p>
            <a:r>
              <a:rPr lang="en-US" sz="1600" b="1" dirty="0">
                <a:latin typeface="Raleway" panose="020B0503030101060003" pitchFamily="34" charset="0"/>
              </a:rPr>
              <a:t>Pockets with non-circumcising communities within traditionally circumcising SNUs e.g. presence of </a:t>
            </a:r>
            <a:r>
              <a:rPr lang="en-US" sz="1600" b="1" dirty="0" err="1">
                <a:latin typeface="Raleway" panose="020B0503030101060003" pitchFamily="34" charset="0"/>
              </a:rPr>
              <a:t>Wasukuma</a:t>
            </a:r>
            <a:r>
              <a:rPr lang="en-US" sz="1600" b="1" dirty="0">
                <a:latin typeface="Raleway" panose="020B0503030101060003" pitchFamily="34" charset="0"/>
              </a:rPr>
              <a:t> in </a:t>
            </a:r>
            <a:r>
              <a:rPr lang="en-US" sz="1600" b="1" dirty="0" err="1">
                <a:latin typeface="Raleway" panose="020B0503030101060003" pitchFamily="34" charset="0"/>
              </a:rPr>
              <a:t>Musoma</a:t>
            </a:r>
            <a:r>
              <a:rPr lang="en-US" sz="1600" b="1" dirty="0">
                <a:latin typeface="Raleway" panose="020B0503030101060003" pitchFamily="34" charset="0"/>
              </a:rPr>
              <a:t> DC</a:t>
            </a:r>
          </a:p>
        </p:txBody>
      </p:sp>
      <p:pic>
        <p:nvPicPr>
          <p:cNvPr id="7" name="Picture 6"/>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133" y="1769533"/>
            <a:ext cx="4631267" cy="3616114"/>
          </a:xfrm>
          <a:prstGeom prst="rect">
            <a:avLst/>
          </a:prstGeom>
          <a:noFill/>
        </p:spPr>
      </p:pic>
    </p:spTree>
    <p:extLst>
      <p:ext uri="{BB962C8B-B14F-4D97-AF65-F5344CB8AC3E}">
        <p14:creationId xmlns:p14="http://schemas.microsoft.com/office/powerpoint/2010/main" val="3531194279"/>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15911</TotalTime>
  <Words>460</Words>
  <Application>Microsoft Office PowerPoint</Application>
  <PresentationFormat>On-screen Show (4:3)</PresentationFormat>
  <Paragraphs>58</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ＭＳ Ｐゴシック</vt:lpstr>
      <vt:lpstr>Arial</vt:lpstr>
      <vt:lpstr>Calibri</vt:lpstr>
      <vt:lpstr>Century Gothic</vt:lpstr>
      <vt:lpstr>Raleway</vt:lpstr>
      <vt:lpstr>Roboto</vt:lpstr>
      <vt:lpstr>Times New Roman</vt:lpstr>
      <vt:lpstr>AIDS 2016_Template</vt:lpstr>
      <vt:lpstr>PowerPoint Presentation</vt:lpstr>
      <vt:lpstr>Increasingly Ambitious VMMC Targets</vt:lpstr>
      <vt:lpstr>PowerPoint Presentation</vt:lpstr>
      <vt:lpstr>Findings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Catherine Brokenshire-Scott</cp:lastModifiedBy>
  <cp:revision>64</cp:revision>
  <cp:lastPrinted>2017-01-16T15:31:13Z</cp:lastPrinted>
  <dcterms:created xsi:type="dcterms:W3CDTF">2017-01-13T09:09:35Z</dcterms:created>
  <dcterms:modified xsi:type="dcterms:W3CDTF">2018-07-24T11:36:30Z</dcterms:modified>
</cp:coreProperties>
</file>